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  <p:sldMasterId id="2147483683" r:id="rId3"/>
    <p:sldMasterId id="2147483695" r:id="rId4"/>
    <p:sldMasterId id="2147483707" r:id="rId5"/>
  </p:sldMasterIdLst>
  <p:sldIdLst>
    <p:sldId id="256" r:id="rId6"/>
    <p:sldId id="257" r:id="rId7"/>
    <p:sldId id="258" r:id="rId8"/>
    <p:sldId id="259" r:id="rId9"/>
    <p:sldId id="271" r:id="rId10"/>
    <p:sldId id="260" r:id="rId11"/>
    <p:sldId id="273" r:id="rId12"/>
    <p:sldId id="261" r:id="rId13"/>
    <p:sldId id="262" r:id="rId14"/>
    <p:sldId id="263" r:id="rId15"/>
    <p:sldId id="265" r:id="rId16"/>
    <p:sldId id="282" r:id="rId17"/>
    <p:sldId id="278" r:id="rId18"/>
    <p:sldId id="280" r:id="rId19"/>
    <p:sldId id="281" r:id="rId20"/>
    <p:sldId id="266" r:id="rId21"/>
    <p:sldId id="270" r:id="rId22"/>
    <p:sldId id="272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E486-272D-CBE2-530D-47245CCE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FBEFC-DBEA-C749-5607-BB6FD3FDF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59DC0-FBDC-FEDC-01E9-6265D46C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E91F-C6D4-D6D5-ADC7-FB58F3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85798-1C38-C0FB-D91B-BD2AA73D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54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24A0-0C32-B945-D83B-A01F0726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2A69-3985-BE68-5F11-1934A4ED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CE44-70CB-B596-713A-7CD335E0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75E1-4D8E-8DF3-871F-733F5D52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671D-CCEE-38D7-20AB-5E11BCE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4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7258-DC2B-7C17-88BD-B0D9E3C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A35C0-56F9-8DE8-CA2E-C3C382B4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5567-ACF8-0641-D286-5148C34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40011-4003-35C0-9928-749EC85D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A1130-A583-F4C8-D209-9FF1DD00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73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671-8600-A516-43BB-79174E5D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06E5-6CF1-9FFD-94B0-2806DD24C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90B55-9D84-188B-C22B-391589EE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BC8-2CF4-BD7B-2A45-CE5B7245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A283D-010C-D41E-F1FB-C0CA4E50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6CB1B-F39D-CD71-F87B-B1309B01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22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34A9-F0D6-613C-A438-9759370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74FF4-2890-2068-EF9B-D35691AC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C524D-50B3-7F18-5D2C-2750034DB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14045-2A6E-54A0-54E9-7B4747B0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CC27F-3DDE-0BF7-FEE3-1077C6F8A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5C0C4-2F3F-1D11-10A3-CE2E9C89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1C12B-72D3-54F8-6F77-21A5FB12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8BE30-DCDA-1F3C-AB55-E3CE21AA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62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7B64-B96A-6DF8-4ACC-6A906540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0DF27-66A5-B32E-B01B-1030AC44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D0705-1AA7-D7C4-C4CD-3E75A1A7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A83E1-F43D-15F2-72FD-1EF4F0A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18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CC769-E17E-D67C-C122-3CC5C736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65F95-92AA-72F6-861A-D1C4D7D4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FB4B-B81D-7694-A6B0-D8D81A43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55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878A-F4F8-8DB1-27A8-B7F704A6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94404-F2CA-B7A2-9EFC-E3B53D37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7B78-FB99-5702-C123-57F611DA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748E3-0649-BD0B-2067-C1518171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B64A6-837E-536C-D164-15BC22CC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4640-16B8-EC93-4795-C615345B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85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5A61-3E81-AFC9-EE45-9A948B5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5E67E-DBC4-4F38-B092-97FA0196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8C105-68F2-B7EC-9310-8EA4210F9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3A5DB-487B-4D47-33A4-0C6FB67F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17600-69AC-D9B1-1212-111CA5F3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0DC9-F41D-065A-A6A0-99F62765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4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CDD1-A511-A7AD-C8FF-BF8D609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1AC67-09B2-900E-5FD4-DE9940B0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948A-2F97-A4DE-5D6C-17F0F060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7BB3-CB6B-1C59-4745-4F642247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40DC-92B9-8D13-8A92-168F8764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24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1759-5FBF-EF1B-4D84-C37684466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DEC36-B394-4869-A9FE-A4F2F509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3C972-3D4F-27B6-E9AB-4DE56E13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0BFE-FC4E-82FD-1E74-1DBB0BFE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3A00-A904-2F92-9E39-72DC451D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71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E486-272D-CBE2-530D-47245CCE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FBEFC-DBEA-C749-5607-BB6FD3FDF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59DC0-FBDC-FEDC-01E9-6265D46C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E91F-C6D4-D6D5-ADC7-FB58F3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85798-1C38-C0FB-D91B-BD2AA73D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7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24A0-0C32-B945-D83B-A01F0726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2A69-3985-BE68-5F11-1934A4ED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CE44-70CB-B596-713A-7CD335E0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75E1-4D8E-8DF3-871F-733F5D52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671D-CCEE-38D7-20AB-5E11BCE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99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7258-DC2B-7C17-88BD-B0D9E3C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A35C0-56F9-8DE8-CA2E-C3C382B4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5567-ACF8-0641-D286-5148C34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40011-4003-35C0-9928-749EC85D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A1130-A583-F4C8-D209-9FF1DD00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65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671-8600-A516-43BB-79174E5D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06E5-6CF1-9FFD-94B0-2806DD24C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90B55-9D84-188B-C22B-391589EE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BC8-2CF4-BD7B-2A45-CE5B7245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A283D-010C-D41E-F1FB-C0CA4E50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6CB1B-F39D-CD71-F87B-B1309B01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96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34A9-F0D6-613C-A438-9759370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74FF4-2890-2068-EF9B-D35691AC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C524D-50B3-7F18-5D2C-2750034DB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14045-2A6E-54A0-54E9-7B4747B0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CC27F-3DDE-0BF7-FEE3-1077C6F8A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5C0C4-2F3F-1D11-10A3-CE2E9C89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1C12B-72D3-54F8-6F77-21A5FB12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8BE30-DCDA-1F3C-AB55-E3CE21AA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40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7B64-B96A-6DF8-4ACC-6A906540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0DF27-66A5-B32E-B01B-1030AC44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D0705-1AA7-D7C4-C4CD-3E75A1A7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A83E1-F43D-15F2-72FD-1EF4F0A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55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CC769-E17E-D67C-C122-3CC5C736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65F95-92AA-72F6-861A-D1C4D7D4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FB4B-B81D-7694-A6B0-D8D81A43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073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878A-F4F8-8DB1-27A8-B7F704A6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94404-F2CA-B7A2-9EFC-E3B53D37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7B78-FB99-5702-C123-57F611DA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748E3-0649-BD0B-2067-C1518171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B64A6-837E-536C-D164-15BC22CC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4640-16B8-EC93-4795-C615345B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69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5A61-3E81-AFC9-EE45-9A948B5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5E67E-DBC4-4F38-B092-97FA0196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8C105-68F2-B7EC-9310-8EA4210F9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3A5DB-487B-4D47-33A4-0C6FB67F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17600-69AC-D9B1-1212-111CA5F3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0DC9-F41D-065A-A6A0-99F62765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35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CDD1-A511-A7AD-C8FF-BF8D609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1AC67-09B2-900E-5FD4-DE9940B0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948A-2F97-A4DE-5D6C-17F0F060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7BB3-CB6B-1C59-4745-4F642247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40DC-92B9-8D13-8A92-168F8764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77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1759-5FBF-EF1B-4D84-C37684466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DEC36-B394-4869-A9FE-A4F2F509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3C972-3D4F-27B6-E9AB-4DE56E13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0BFE-FC4E-82FD-1E74-1DBB0BFE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3A00-A904-2F92-9E39-72DC451D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8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E486-272D-CBE2-530D-47245CCE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FBEFC-DBEA-C749-5607-BB6FD3FDF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59DC0-FBDC-FEDC-01E9-6265D46C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E91F-C6D4-D6D5-ADC7-FB58F3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85798-1C38-C0FB-D91B-BD2AA73D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55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24A0-0C32-B945-D83B-A01F0726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2A69-3985-BE68-5F11-1934A4ED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CE44-70CB-B596-713A-7CD335E0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75E1-4D8E-8DF3-871F-733F5D52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671D-CCEE-38D7-20AB-5E11BCE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23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7258-DC2B-7C17-88BD-B0D9E3C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A35C0-56F9-8DE8-CA2E-C3C382B4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5567-ACF8-0641-D286-5148C34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40011-4003-35C0-9928-749EC85D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A1130-A583-F4C8-D209-9FF1DD00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5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671-8600-A516-43BB-79174E5D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06E5-6CF1-9FFD-94B0-2806DD24C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90B55-9D84-188B-C22B-391589EE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BC8-2CF4-BD7B-2A45-CE5B7245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A283D-010C-D41E-F1FB-C0CA4E50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6CB1B-F39D-CD71-F87B-B1309B01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35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34A9-F0D6-613C-A438-9759370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74FF4-2890-2068-EF9B-D35691AC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C524D-50B3-7F18-5D2C-2750034DB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14045-2A6E-54A0-54E9-7B4747B0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CC27F-3DDE-0BF7-FEE3-1077C6F8A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5C0C4-2F3F-1D11-10A3-CE2E9C89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1C12B-72D3-54F8-6F77-21A5FB12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8BE30-DCDA-1F3C-AB55-E3CE21AA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8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7B64-B96A-6DF8-4ACC-6A906540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0DF27-66A5-B32E-B01B-1030AC44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D0705-1AA7-D7C4-C4CD-3E75A1A7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A83E1-F43D-15F2-72FD-1EF4F0A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21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CC769-E17E-D67C-C122-3CC5C736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65F95-92AA-72F6-861A-D1C4D7D4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FB4B-B81D-7694-A6B0-D8D81A43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889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878A-F4F8-8DB1-27A8-B7F704A6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94404-F2CA-B7A2-9EFC-E3B53D37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7B78-FB99-5702-C123-57F611DA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748E3-0649-BD0B-2067-C1518171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B64A6-837E-536C-D164-15BC22CC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4640-16B8-EC93-4795-C615345B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373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5A61-3E81-AFC9-EE45-9A948B5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5E67E-DBC4-4F38-B092-97FA0196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8C105-68F2-B7EC-9310-8EA4210F9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3A5DB-487B-4D47-33A4-0C6FB67F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17600-69AC-D9B1-1212-111CA5F3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0DC9-F41D-065A-A6A0-99F62765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26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CDD1-A511-A7AD-C8FF-BF8D609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1AC67-09B2-900E-5FD4-DE9940B0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948A-2F97-A4DE-5D6C-17F0F060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7BB3-CB6B-1C59-4745-4F642247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40DC-92B9-8D13-8A92-168F8764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1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1759-5FBF-EF1B-4D84-C37684466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DEC36-B394-4869-A9FE-A4F2F509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3C972-3D4F-27B6-E9AB-4DE56E13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0BFE-FC4E-82FD-1E74-1DBB0BFE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3A00-A904-2F92-9E39-72DC451D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79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E486-272D-CBE2-530D-47245CCE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FBEFC-DBEA-C749-5607-BB6FD3FDF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59DC0-FBDC-FEDC-01E9-6265D46C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E91F-C6D4-D6D5-ADC7-FB58F3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85798-1C38-C0FB-D91B-BD2AA73D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93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24A0-0C32-B945-D83B-A01F0726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2A69-3985-BE68-5F11-1934A4ED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BCE44-70CB-B596-713A-7CD335E0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75E1-4D8E-8DF3-871F-733F5D52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B671D-CCEE-38D7-20AB-5E11BCEC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577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7258-DC2B-7C17-88BD-B0D9E3C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A35C0-56F9-8DE8-CA2E-C3C382B4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B5567-ACF8-0641-D286-5148C343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40011-4003-35C0-9928-749EC85D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A1130-A583-F4C8-D209-9FF1DD00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39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E671-8600-A516-43BB-79174E5D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06E5-6CF1-9FFD-94B0-2806DD24C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90B55-9D84-188B-C22B-391589EE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BC8-2CF4-BD7B-2A45-CE5B7245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A283D-010C-D41E-F1FB-C0CA4E50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6CB1B-F39D-CD71-F87B-B1309B01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91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B34A9-F0D6-613C-A438-97593705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74FF4-2890-2068-EF9B-D35691ACA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C524D-50B3-7F18-5D2C-2750034DB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14045-2A6E-54A0-54E9-7B4747B0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CC27F-3DDE-0BF7-FEE3-1077C6F8AC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5C0C4-2F3F-1D11-10A3-CE2E9C89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1C12B-72D3-54F8-6F77-21A5FB12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B8BE30-DCDA-1F3C-AB55-E3CE21AA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76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7B64-B96A-6DF8-4ACC-6A906540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0DF27-66A5-B32E-B01B-1030AC44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D0705-1AA7-D7C4-C4CD-3E75A1A73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A83E1-F43D-15F2-72FD-1EF4F0A4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67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CC769-E17E-D67C-C122-3CC5C736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65F95-92AA-72F6-861A-D1C4D7D4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FB4B-B81D-7694-A6B0-D8D81A43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7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878A-F4F8-8DB1-27A8-B7F704A6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94404-F2CA-B7A2-9EFC-E3B53D37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7B78-FB99-5702-C123-57F611DA9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748E3-0649-BD0B-2067-C1518171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B64A6-837E-536C-D164-15BC22CC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4640-16B8-EC93-4795-C615345B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18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5A61-3E81-AFC9-EE45-9A948B5C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5E67E-DBC4-4F38-B092-97FA0196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8C105-68F2-B7EC-9310-8EA4210F9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3A5DB-487B-4D47-33A4-0C6FB67F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17600-69AC-D9B1-1212-111CA5F3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50DC9-F41D-065A-A6A0-99F62765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3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CDD1-A511-A7AD-C8FF-BF8D609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1AC67-09B2-900E-5FD4-DE9940B09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A948A-2F97-A4DE-5D6C-17F0F060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7BB3-CB6B-1C59-4745-4F642247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40DC-92B9-8D13-8A92-168F8764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974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1759-5FBF-EF1B-4D84-C37684466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DEC36-B394-4869-A9FE-A4F2F509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3C972-3D4F-27B6-E9AB-4DE56E13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0BFE-FC4E-82FD-1E74-1DBB0BFE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3A00-A904-2F92-9E39-72DC451D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4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9/3/2024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1D0D1-26DD-1EA6-BE16-C1363ACA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C4C-DECC-7458-436C-1FE61195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CF93-3A7A-1A82-0244-274EB068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2CEE-D2B5-4C0B-F61A-98C8AD4D5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FF3E-F26D-5BC3-C906-499634615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8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1D0D1-26DD-1EA6-BE16-C1363ACA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C4C-DECC-7458-436C-1FE61195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CF93-3A7A-1A82-0244-274EB068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2CEE-D2B5-4C0B-F61A-98C8AD4D5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FF3E-F26D-5BC3-C906-499634615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0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1D0D1-26DD-1EA6-BE16-C1363ACA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C4C-DECC-7458-436C-1FE61195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CF93-3A7A-1A82-0244-274EB068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2CEE-D2B5-4C0B-F61A-98C8AD4D5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FF3E-F26D-5BC3-C906-499634615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0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81D0D1-26DD-1EA6-BE16-C1363ACA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C4C-DECC-7458-436C-1FE61195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CF93-3A7A-1A82-0244-274EB068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EEE1E-E53C-4A5E-9CDB-C5962EB146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2CEE-D2B5-4C0B-F61A-98C8AD4D5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FF3E-F26D-5BC3-C906-499634615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24589-ADC3-42FD-9113-CE37E7784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1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5238" y="1421475"/>
            <a:ext cx="8825658" cy="4281055"/>
          </a:xfrm>
        </p:spPr>
        <p:txBody>
          <a:bodyPr/>
          <a:lstStyle/>
          <a:p>
            <a:pPr algn="ctr"/>
            <a:r>
              <a:rPr lang="en-US" dirty="0" smtClean="0"/>
              <a:t>STORMWATER </a:t>
            </a:r>
            <a:r>
              <a:rPr lang="en-US" dirty="0" smtClean="0"/>
              <a:t>MANAGEMENT AND </a:t>
            </a:r>
            <a:br>
              <a:rPr lang="en-US" dirty="0" smtClean="0"/>
            </a:br>
            <a:r>
              <a:rPr lang="en-US" dirty="0" smtClean="0"/>
              <a:t>FLOODING ISSUES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Imag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581" y="485369"/>
            <a:ext cx="2416185" cy="2415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4829" y="6043353"/>
            <a:ext cx="366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Tuesday, September 3,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9319" y="1245927"/>
            <a:ext cx="9694921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August 6, 2024</a:t>
            </a:r>
          </a:p>
          <a:p>
            <a:r>
              <a:rPr lang="en-US" sz="2400" dirty="0" smtClean="0"/>
              <a:t>5.9 inches of rain in approximately 3 hours </a:t>
            </a:r>
          </a:p>
          <a:p>
            <a:r>
              <a:rPr lang="en-US" sz="2400" dirty="0" smtClean="0"/>
              <a:t>Storm cell slated over Englewood Cliffs and Englewood </a:t>
            </a:r>
          </a:p>
          <a:p>
            <a:r>
              <a:rPr lang="en-US" sz="2400" dirty="0" smtClean="0"/>
              <a:t>Over 300 people rescued</a:t>
            </a:r>
          </a:p>
          <a:p>
            <a:r>
              <a:rPr lang="en-US" sz="2400" dirty="0" smtClean="0"/>
              <a:t>Storm occurred </a:t>
            </a:r>
            <a:r>
              <a:rPr lang="en-US" sz="2400" dirty="0" smtClean="0"/>
              <a:t>at rush hour</a:t>
            </a:r>
          </a:p>
          <a:p>
            <a:r>
              <a:rPr lang="en-US" sz="2400" dirty="0" smtClean="0"/>
              <a:t>7 Fire Departments assisted the Englewood Fire </a:t>
            </a:r>
            <a:r>
              <a:rPr lang="en-US" sz="2400" dirty="0" smtClean="0"/>
              <a:t>Department 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84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9320" y="914401"/>
            <a:ext cx="8947522" cy="551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August 18, 2024</a:t>
            </a:r>
          </a:p>
          <a:p>
            <a:r>
              <a:rPr lang="en-US" sz="2400" dirty="0" smtClean="0"/>
              <a:t>2.5 inches of rain in 25 minutes  </a:t>
            </a:r>
          </a:p>
          <a:p>
            <a:r>
              <a:rPr lang="en-US" sz="2400" dirty="0" smtClean="0"/>
              <a:t>Peak of Storm around 8:00 p.m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 smtClean="0"/>
              <a:t>Storm Key</a:t>
            </a:r>
            <a:endParaRPr lang="en-US" sz="2400" b="1" u="sng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– is over 2 feet of water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Yello</a:t>
            </a:r>
            <a:r>
              <a:rPr lang="en-US" sz="2400" dirty="0" smtClean="0">
                <a:solidFill>
                  <a:srgbClr val="FFFF00"/>
                </a:solidFill>
              </a:rPr>
              <a:t>w </a:t>
            </a:r>
            <a:r>
              <a:rPr lang="en-US" sz="2400" dirty="0" smtClean="0"/>
              <a:t>– is up to 2 feet of water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Dark Blue </a:t>
            </a:r>
            <a:r>
              <a:rPr lang="en-US" sz="2400" dirty="0" smtClean="0"/>
              <a:t>– is up to 1 foot of water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B0F0"/>
                </a:solidFill>
              </a:rPr>
              <a:t>Light Blue </a:t>
            </a:r>
            <a:r>
              <a:rPr lang="en-US" sz="2400" dirty="0" smtClean="0"/>
              <a:t>– is up to 6 inches of water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72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9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519C07-F1BE-9E72-8032-56D76C2F51A6}"/>
              </a:ext>
            </a:extLst>
          </p:cNvPr>
          <p:cNvSpPr/>
          <p:nvPr/>
        </p:nvSpPr>
        <p:spPr>
          <a:xfrm>
            <a:off x="813864" y="4940078"/>
            <a:ext cx="2399386" cy="546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Overall</a:t>
            </a: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1D5316DC-49C6-EA7C-09DC-882B4744D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49" y="-7249"/>
            <a:ext cx="55376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A95E4-E587-F94A-8F08-C1CDB53B3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2872" y="6021017"/>
            <a:ext cx="829734" cy="829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CFCD8-4C1B-1FF0-2C55-6B25553FE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42415"/>
            <a:ext cx="974641" cy="974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9" y="-7249"/>
            <a:ext cx="31146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9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1EF610-D4C5-78CB-B989-86BF62F9F086}"/>
              </a:ext>
            </a:extLst>
          </p:cNvPr>
          <p:cNvSpPr/>
          <p:nvPr/>
        </p:nvSpPr>
        <p:spPr>
          <a:xfrm>
            <a:off x="6229008" y="344353"/>
            <a:ext cx="2399386" cy="546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North</a:t>
            </a: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B5DCCDC9-31AC-7AE8-CB3F-85D73F4B0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3" y="3670414"/>
            <a:ext cx="2399385" cy="298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A95E4-E587-F94A-8F08-C1CDB53B3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734" y="5165359"/>
            <a:ext cx="829734" cy="8297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DEE01-79D5-F6EC-B397-489AAEF758AD}"/>
              </a:ext>
            </a:extLst>
          </p:cNvPr>
          <p:cNvSpPr/>
          <p:nvPr/>
        </p:nvSpPr>
        <p:spPr>
          <a:xfrm>
            <a:off x="1079332" y="3746209"/>
            <a:ext cx="903745" cy="52099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93214FB1-BC18-D52F-09F2-791BF60FD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26" y="1053647"/>
            <a:ext cx="8631189" cy="5341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3DD8C4-B087-5F50-8831-9553B1781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734" y="5565026"/>
            <a:ext cx="829734" cy="829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056B4-E6C5-55B6-1F52-C715ED0C6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42415"/>
            <a:ext cx="974641" cy="974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4637" y="2784000"/>
            <a:ext cx="888588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Everett Pl.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1877" y="3666413"/>
            <a:ext cx="1159292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Dwight Morrow HS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9317" y="5620098"/>
            <a:ext cx="976549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Metzler Brook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Elbow Connector 15"/>
          <p:cNvCxnSpPr/>
          <p:nvPr/>
        </p:nvCxnSpPr>
        <p:spPr>
          <a:xfrm>
            <a:off x="4740948" y="5727820"/>
            <a:ext cx="260441" cy="54184"/>
          </a:xfrm>
          <a:prstGeom prst="bentConnector3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19693" y="3837349"/>
            <a:ext cx="13640" cy="307555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574967" y="2942845"/>
            <a:ext cx="230747" cy="210376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7446" y="3881857"/>
            <a:ext cx="1402948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Winton White Stadium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178509" y="4097301"/>
            <a:ext cx="399434" cy="426318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41046" y="5674282"/>
            <a:ext cx="1037463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Overpeck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Creek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7" name="Elbow Connector 26"/>
          <p:cNvCxnSpPr/>
          <p:nvPr/>
        </p:nvCxnSpPr>
        <p:spPr>
          <a:xfrm>
            <a:off x="8130173" y="5808450"/>
            <a:ext cx="260441" cy="54184"/>
          </a:xfrm>
          <a:prstGeom prst="bentConnector3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661676" y="3774135"/>
            <a:ext cx="1037463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Overpeck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Creek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205769" y="3963139"/>
            <a:ext cx="13640" cy="307555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5" y="42415"/>
            <a:ext cx="31146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9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1EF610-D4C5-78CB-B989-86BF62F9F086}"/>
              </a:ext>
            </a:extLst>
          </p:cNvPr>
          <p:cNvSpPr/>
          <p:nvPr/>
        </p:nvSpPr>
        <p:spPr>
          <a:xfrm>
            <a:off x="6229008" y="344353"/>
            <a:ext cx="2399386" cy="546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Central</a:t>
            </a:r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B5DCCDC9-31AC-7AE8-CB3F-85D73F4B0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3" y="3670414"/>
            <a:ext cx="2399385" cy="298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A95E4-E587-F94A-8F08-C1CDB53B3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734" y="5165359"/>
            <a:ext cx="829734" cy="8297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DEE01-79D5-F6EC-B397-489AAEF758AD}"/>
              </a:ext>
            </a:extLst>
          </p:cNvPr>
          <p:cNvSpPr/>
          <p:nvPr/>
        </p:nvSpPr>
        <p:spPr>
          <a:xfrm>
            <a:off x="789917" y="4415076"/>
            <a:ext cx="903745" cy="51364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5136DF1-3E0F-6BE3-EB6E-9F82A5FC8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61" y="1104629"/>
            <a:ext cx="8525296" cy="5252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5DEF4-C5CF-8A7F-FCF5-13B6C601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461" y="5543778"/>
            <a:ext cx="829734" cy="829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27C51-875E-4EAB-C797-C5B00132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42415"/>
            <a:ext cx="974641" cy="974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4640" y="2549677"/>
            <a:ext cx="976549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Metzler Brook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87549" y="2698916"/>
            <a:ext cx="216680" cy="2232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61677" y="4760686"/>
            <a:ext cx="1220206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Depot Square Park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9381066" y="4512599"/>
            <a:ext cx="280611" cy="2480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01420" y="5779649"/>
            <a:ext cx="1159292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ShopRite Parking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8374742" y="5580226"/>
            <a:ext cx="426678" cy="3071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37600" y="1851923"/>
            <a:ext cx="1037463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Overpeck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Creek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618133" y="2067367"/>
            <a:ext cx="290286" cy="3987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83047" y="2358363"/>
            <a:ext cx="1524776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Center for Food Action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6242648" y="2466085"/>
            <a:ext cx="240399" cy="1537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15428" y="3321278"/>
            <a:ext cx="915635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Central Ave.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6431063" y="3429000"/>
            <a:ext cx="284213" cy="1077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2174" y="3269984"/>
            <a:ext cx="1159292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Residential Area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 flipV="1">
            <a:off x="7259075" y="3229765"/>
            <a:ext cx="363099" cy="147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8" y="0"/>
            <a:ext cx="31146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9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1EF610-D4C5-78CB-B989-86BF62F9F086}"/>
              </a:ext>
            </a:extLst>
          </p:cNvPr>
          <p:cNvSpPr/>
          <p:nvPr/>
        </p:nvSpPr>
        <p:spPr>
          <a:xfrm>
            <a:off x="6229008" y="344353"/>
            <a:ext cx="2399386" cy="546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South</a:t>
            </a:r>
          </a:p>
        </p:txBody>
      </p:sp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48A47BFC-D981-433A-03C5-285680B3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40" y="1127448"/>
            <a:ext cx="8540113" cy="5250411"/>
          </a:xfrm>
          <a:prstGeom prst="rect">
            <a:avLst/>
          </a:prstGeo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B5DCCDC9-31AC-7AE8-CB3F-85D73F4B0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3" y="3670414"/>
            <a:ext cx="2399385" cy="298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A95E4-E587-F94A-8F08-C1CDB53B3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750" y1="31250" x2="25500" y2="69500"/>
                        <a14:foregroundMark x1="37500" y1="37000" x2="37500" y2="37000"/>
                        <a14:foregroundMark x1="34000" y1="44500" x2="34000" y2="44500"/>
                        <a14:foregroundMark x1="40250" y1="31750" x2="40250" y2="31750"/>
                        <a14:foregroundMark x1="41000" y1="29750" x2="41000" y2="29750"/>
                        <a14:foregroundMark x1="45750" y1="68250" x2="45750" y2="68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734" y="5165359"/>
            <a:ext cx="829734" cy="8297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6DEE01-79D5-F6EC-B397-489AAEF758AD}"/>
              </a:ext>
            </a:extLst>
          </p:cNvPr>
          <p:cNvSpPr/>
          <p:nvPr/>
        </p:nvSpPr>
        <p:spPr>
          <a:xfrm>
            <a:off x="519370" y="5001772"/>
            <a:ext cx="903745" cy="51364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8D89D-2CE6-AEA3-A207-AEDF19019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42415"/>
            <a:ext cx="974641" cy="974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9238" y="2452914"/>
            <a:ext cx="976549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Metzler Brook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5" idx="3"/>
          </p:cNvCxnSpPr>
          <p:nvPr/>
        </p:nvCxnSpPr>
        <p:spPr>
          <a:xfrm>
            <a:off x="6975787" y="2560636"/>
            <a:ext cx="358765" cy="1998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0506" y="4707467"/>
            <a:ext cx="1037463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Overpeck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Creek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>
            <a:stCxn id="7" idx="3"/>
          </p:cNvCxnSpPr>
          <p:nvPr/>
        </p:nvCxnSpPr>
        <p:spPr>
          <a:xfrm>
            <a:off x="6517969" y="4815189"/>
            <a:ext cx="236012" cy="1998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00534" y="4083352"/>
            <a:ext cx="976549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Columbus Ave.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7892232" y="4191074"/>
            <a:ext cx="608302" cy="1537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28629" y="5207578"/>
            <a:ext cx="1890261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Van Brunt/Lewis Intersection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7803847" y="5315300"/>
            <a:ext cx="524782" cy="2508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3908" y="2123924"/>
            <a:ext cx="854721" cy="2154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Mackay Park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2" y="0"/>
            <a:ext cx="31146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28DE-3E02-BD1A-9732-B624B91A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754" y="273988"/>
            <a:ext cx="4819001" cy="1325563"/>
          </a:xfrm>
        </p:spPr>
        <p:txBody>
          <a:bodyPr/>
          <a:lstStyle/>
          <a:p>
            <a:r>
              <a:rPr lang="en-US" dirty="0"/>
              <a:t>Water level sensors</a:t>
            </a:r>
          </a:p>
        </p:txBody>
      </p:sp>
      <p:pic>
        <p:nvPicPr>
          <p:cNvPr id="7" name="Picture 6" descr="A water flowing through a wall&#10;&#10;Description automatically generated">
            <a:extLst>
              <a:ext uri="{FF2B5EF4-FFF2-40B4-BE49-F238E27FC236}">
                <a16:creationId xmlns:a16="http://schemas.microsoft.com/office/drawing/2014/main" id="{C58A930E-AF57-EBB9-858E-B21AA590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r="40721"/>
          <a:stretch/>
        </p:blipFill>
        <p:spPr>
          <a:xfrm>
            <a:off x="9086755" y="1968883"/>
            <a:ext cx="2827094" cy="4167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0A6A3-BF50-A2DC-8239-6F22D46865A1}"/>
              </a:ext>
            </a:extLst>
          </p:cNvPr>
          <p:cNvSpPr txBox="1"/>
          <p:nvPr/>
        </p:nvSpPr>
        <p:spPr>
          <a:xfrm>
            <a:off x="9086755" y="1600535"/>
            <a:ext cx="28270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Forest 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79DD9-8A25-7F01-30D0-BA768FAF91AC}"/>
              </a:ext>
            </a:extLst>
          </p:cNvPr>
          <p:cNvSpPr txBox="1"/>
          <p:nvPr/>
        </p:nvSpPr>
        <p:spPr>
          <a:xfrm>
            <a:off x="296464" y="1599551"/>
            <a:ext cx="28270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Hamilton Ave</a:t>
            </a:r>
          </a:p>
        </p:txBody>
      </p:sp>
      <p:pic>
        <p:nvPicPr>
          <p:cNvPr id="11" name="Picture 10" descr="A water flowing through a wall with a water pipe&#10;&#10;Description automatically generated with medium confidence">
            <a:extLst>
              <a:ext uri="{FF2B5EF4-FFF2-40B4-BE49-F238E27FC236}">
                <a16:creationId xmlns:a16="http://schemas.microsoft.com/office/drawing/2014/main" id="{1154CE8A-5478-3733-EB24-28BAABC9E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7"/>
          <a:stretch/>
        </p:blipFill>
        <p:spPr>
          <a:xfrm>
            <a:off x="6154255" y="1968883"/>
            <a:ext cx="2827094" cy="4167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EE966-E7D9-19A9-8CAF-181FDC7E647C}"/>
              </a:ext>
            </a:extLst>
          </p:cNvPr>
          <p:cNvSpPr txBox="1"/>
          <p:nvPr/>
        </p:nvSpPr>
        <p:spPr>
          <a:xfrm>
            <a:off x="6154255" y="1599551"/>
            <a:ext cx="28270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Wilbur 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0A83B7-8C52-D37D-4D39-284E5FDB0E1A}"/>
              </a:ext>
            </a:extLst>
          </p:cNvPr>
          <p:cNvSpPr txBox="1"/>
          <p:nvPr/>
        </p:nvSpPr>
        <p:spPr>
          <a:xfrm>
            <a:off x="3211544" y="1599551"/>
            <a:ext cx="28270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Depot Sq Park</a:t>
            </a:r>
          </a:p>
        </p:txBody>
      </p:sp>
      <p:pic>
        <p:nvPicPr>
          <p:cNvPr id="15" name="Picture 14" descr="A pipe with a wire attached to a concrete wall&#10;&#10;Description automatically generated">
            <a:extLst>
              <a:ext uri="{FF2B5EF4-FFF2-40B4-BE49-F238E27FC236}">
                <a16:creationId xmlns:a16="http://schemas.microsoft.com/office/drawing/2014/main" id="{BF534A77-B79B-C7AD-18E2-C8673E86F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8375" r="24969" b="6894"/>
          <a:stretch/>
        </p:blipFill>
        <p:spPr>
          <a:xfrm>
            <a:off x="3211544" y="1968883"/>
            <a:ext cx="2826202" cy="4166142"/>
          </a:xfrm>
          <a:prstGeom prst="rect">
            <a:avLst/>
          </a:prstGeom>
        </p:spPr>
      </p:pic>
      <p:pic>
        <p:nvPicPr>
          <p:cNvPr id="19" name="Picture 18" descr="A concrete wall with a wire&#10;&#10;Description automatically generated">
            <a:extLst>
              <a:ext uri="{FF2B5EF4-FFF2-40B4-BE49-F238E27FC236}">
                <a16:creationId xmlns:a16="http://schemas.microsoft.com/office/drawing/2014/main" id="{5C09D001-401B-52ED-14C9-FEA5103EC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2750" r="39762" b="24226"/>
          <a:stretch/>
        </p:blipFill>
        <p:spPr>
          <a:xfrm>
            <a:off x="295571" y="1985298"/>
            <a:ext cx="2826201" cy="412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5F92A-A0DD-5664-F7E2-F0D8A9F1E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42415"/>
            <a:ext cx="974641" cy="974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CD23A-B0FC-A398-B7ED-6C77E1791AD0}"/>
              </a:ext>
            </a:extLst>
          </p:cNvPr>
          <p:cNvSpPr txBox="1"/>
          <p:nvPr/>
        </p:nvSpPr>
        <p:spPr>
          <a:xfrm>
            <a:off x="5657201" y="6283164"/>
            <a:ext cx="168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cnr.njit.edu</a:t>
            </a:r>
          </a:p>
        </p:txBody>
      </p:sp>
    </p:spTree>
    <p:extLst>
      <p:ext uri="{BB962C8B-B14F-4D97-AF65-F5344CB8AC3E}">
        <p14:creationId xmlns:p14="http://schemas.microsoft.com/office/powerpoint/2010/main" val="15961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623455"/>
            <a:ext cx="10143808" cy="5632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LONG ARM</a:t>
            </a:r>
          </a:p>
          <a:p>
            <a:pPr marL="0" indent="0">
              <a:buNone/>
            </a:pPr>
            <a:r>
              <a:rPr lang="en-US" sz="2400" dirty="0" smtClean="0"/>
              <a:t>Plan going forward </a:t>
            </a:r>
          </a:p>
          <a:p>
            <a:r>
              <a:rPr lang="en-US" sz="2400" dirty="0" smtClean="0"/>
              <a:t>	Upgrade Storm Water System in logical sequence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Use data from NJIT Study to design Storm Water Upgrades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Address flooding issues regionally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CSX and Turnpike Authority must maintain easements on a 				regular basis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Work with the State and Federal government to keep stream   		banks formalize and in the same location </a:t>
            </a:r>
          </a:p>
          <a:p>
            <a:r>
              <a:rPr lang="en-US" sz="2400" dirty="0" smtClean="0"/>
              <a:t>	Be Proactive in designing retention basins </a:t>
            </a:r>
          </a:p>
          <a:p>
            <a:r>
              <a:rPr lang="en-US" sz="2400" dirty="0" smtClean="0"/>
              <a:t>	Work with Planning </a:t>
            </a:r>
            <a:r>
              <a:rPr lang="en-US" sz="2400" dirty="0" smtClean="0"/>
              <a:t>Board </a:t>
            </a:r>
            <a:r>
              <a:rPr lang="en-US" sz="2400" dirty="0" smtClean="0"/>
              <a:t>and Zoning </a:t>
            </a:r>
            <a:r>
              <a:rPr lang="en-US" sz="2400" dirty="0" smtClean="0"/>
              <a:t>Board </a:t>
            </a:r>
            <a:r>
              <a:rPr lang="en-US" sz="2400" dirty="0" smtClean="0"/>
              <a:t>to decrease the 		amount of imperious coverage allowed on each parcel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80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4" y="266007"/>
            <a:ext cx="7323513" cy="64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6686" y="997529"/>
            <a:ext cx="9154593" cy="536687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STORM WATER GOALS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Reduce </a:t>
            </a:r>
            <a:r>
              <a:rPr lang="en-US" sz="2400" dirty="0" smtClean="0"/>
              <a:t>the impact of </a:t>
            </a:r>
            <a:r>
              <a:rPr lang="en-US" sz="2400" dirty="0" smtClean="0"/>
              <a:t>flooding by: </a:t>
            </a:r>
            <a:endParaRPr lang="en-US" sz="2400" dirty="0" smtClean="0"/>
          </a:p>
          <a:p>
            <a:pPr lvl="1"/>
            <a:r>
              <a:rPr lang="en-US" sz="2200" dirty="0" smtClean="0"/>
              <a:t>Identifying Choke Points </a:t>
            </a:r>
            <a:r>
              <a:rPr lang="en-US" sz="2200" dirty="0" smtClean="0"/>
              <a:t>and resolving </a:t>
            </a:r>
            <a:r>
              <a:rPr lang="en-US" sz="2200" dirty="0" smtClean="0"/>
              <a:t>the Issue 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Current Storm </a:t>
            </a:r>
            <a:r>
              <a:rPr lang="en-US" sz="2400" dirty="0" smtClean="0"/>
              <a:t>Water </a:t>
            </a:r>
            <a:r>
              <a:rPr lang="en-US" sz="2400" dirty="0" smtClean="0"/>
              <a:t>System is over 100 years old – Average age is 70 years.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Designed to accommodate Drainage for a 15 year storm 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Since 2021 there have been </a:t>
            </a:r>
            <a:r>
              <a:rPr lang="en-US" sz="2400" dirty="0" smtClean="0"/>
              <a:t>14 -100 </a:t>
            </a:r>
            <a:r>
              <a:rPr lang="en-US" sz="2400" dirty="0" smtClean="0"/>
              <a:t>year storms 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City, County and State must address Climate Change Storm Water Management, </a:t>
            </a:r>
            <a:r>
              <a:rPr lang="en-US" sz="2400" dirty="0" smtClean="0"/>
              <a:t>erosion</a:t>
            </a:r>
            <a:r>
              <a:rPr lang="en-US" sz="2400" dirty="0" smtClean="0"/>
              <a:t>, run off and improvement to </a:t>
            </a:r>
            <a:r>
              <a:rPr lang="en-US" sz="2400" dirty="0" smtClean="0"/>
              <a:t>infrastructure. It’s a collaborative effort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996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8" y="1287491"/>
            <a:ext cx="9645045" cy="41957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Hurricane IDA  - September 1, 2021 </a:t>
            </a:r>
          </a:p>
          <a:p>
            <a:pPr marL="0" indent="0">
              <a:buNone/>
            </a:pPr>
            <a:r>
              <a:rPr lang="en-US" dirty="0" smtClean="0"/>
              <a:t>		Catastrophic and historic levels of damage </a:t>
            </a:r>
            <a:endParaRPr lang="en-US" dirty="0" smtClean="0"/>
          </a:p>
          <a:p>
            <a:r>
              <a:rPr lang="en-US" sz="2400" dirty="0" smtClean="0"/>
              <a:t>City </a:t>
            </a:r>
            <a:r>
              <a:rPr lang="en-US" sz="2400" dirty="0" smtClean="0"/>
              <a:t>is still recovering 3 years later – Engle Street Retaining wall 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Glenwood Road is still closed </a:t>
            </a:r>
          </a:p>
          <a:p>
            <a:r>
              <a:rPr lang="en-US" sz="2400" dirty="0" smtClean="0"/>
              <a:t>Other </a:t>
            </a:r>
            <a:r>
              <a:rPr lang="en-US" sz="2400" dirty="0" smtClean="0"/>
              <a:t>levels of government </a:t>
            </a:r>
            <a:r>
              <a:rPr lang="en-US" sz="2400" dirty="0" smtClean="0"/>
              <a:t>are impacting approvals for        projects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18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177" y="631767"/>
            <a:ext cx="10501256" cy="574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September 2022 </a:t>
            </a:r>
          </a:p>
          <a:p>
            <a:r>
              <a:rPr lang="en-US" sz="2400" dirty="0" smtClean="0"/>
              <a:t>After months of </a:t>
            </a:r>
            <a:r>
              <a:rPr lang="en-US" sz="2400" dirty="0" smtClean="0"/>
              <a:t>effort the </a:t>
            </a:r>
            <a:r>
              <a:rPr lang="en-US" sz="2400" dirty="0" smtClean="0"/>
              <a:t>Mayor was able to convince New Jersey DEP and Army Corp of Engineers to meet in Englewood and review IDA Storm aftermath and recover issues </a:t>
            </a:r>
          </a:p>
          <a:p>
            <a:r>
              <a:rPr lang="en-US" sz="2400" dirty="0" smtClean="0"/>
              <a:t>Both DEP and Army Corp of Engineers agreed on desilting, </a:t>
            </a:r>
            <a:r>
              <a:rPr lang="en-US" sz="2400" dirty="0" err="1" smtClean="0"/>
              <a:t>desnagging</a:t>
            </a:r>
            <a:r>
              <a:rPr lang="en-US" sz="2400" dirty="0" smtClean="0"/>
              <a:t> and </a:t>
            </a:r>
            <a:r>
              <a:rPr lang="en-US" sz="2400" dirty="0" smtClean="0"/>
              <a:t>the other </a:t>
            </a:r>
            <a:r>
              <a:rPr lang="en-US" sz="2400" dirty="0" smtClean="0"/>
              <a:t>removal </a:t>
            </a:r>
            <a:r>
              <a:rPr lang="en-US" sz="2400" dirty="0" smtClean="0"/>
              <a:t>solutions </a:t>
            </a:r>
            <a:endParaRPr lang="en-US" sz="2400" dirty="0" smtClean="0"/>
          </a:p>
          <a:p>
            <a:r>
              <a:rPr lang="en-US" sz="2400" dirty="0" smtClean="0"/>
              <a:t>Work began immediately to </a:t>
            </a:r>
            <a:r>
              <a:rPr lang="en-US" sz="2400" dirty="0" err="1" smtClean="0"/>
              <a:t>desnag</a:t>
            </a:r>
            <a:r>
              <a:rPr lang="en-US" sz="2400" dirty="0" smtClean="0"/>
              <a:t> and desilt the </a:t>
            </a:r>
            <a:r>
              <a:rPr lang="en-US" sz="2400" dirty="0" err="1" smtClean="0"/>
              <a:t>Overpeck</a:t>
            </a:r>
            <a:r>
              <a:rPr lang="en-US" sz="2400" dirty="0" smtClean="0"/>
              <a:t> Creek </a:t>
            </a:r>
          </a:p>
          <a:p>
            <a:r>
              <a:rPr lang="en-US" sz="2400" dirty="0"/>
              <a:t>Approximately 550 truck loads of material has been removed from the </a:t>
            </a:r>
            <a:r>
              <a:rPr lang="en-US" sz="2400" dirty="0" err="1"/>
              <a:t>Overpeck</a:t>
            </a:r>
            <a:r>
              <a:rPr lang="en-US" sz="2400" dirty="0"/>
              <a:t> Creek</a:t>
            </a:r>
          </a:p>
          <a:p>
            <a:r>
              <a:rPr lang="en-US" sz="2400" dirty="0"/>
              <a:t>East/West Culverts that were silted in for years were opened and are </a:t>
            </a:r>
            <a:r>
              <a:rPr lang="en-US" sz="2400" dirty="0" smtClean="0"/>
              <a:t>now properly flowing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1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723207"/>
            <a:ext cx="10276812" cy="574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September 2022 </a:t>
            </a:r>
          </a:p>
          <a:p>
            <a:r>
              <a:rPr lang="en-US" sz="2400" dirty="0" smtClean="0"/>
              <a:t>Senator Gordon Johnson contacts Englewood about a potential Storm Water Study by NJIT Rutgers </a:t>
            </a:r>
            <a:r>
              <a:rPr lang="en-US" sz="2400" dirty="0" smtClean="0"/>
              <a:t>&amp; Stevens </a:t>
            </a:r>
            <a:r>
              <a:rPr lang="en-US" sz="2400" dirty="0" smtClean="0"/>
              <a:t>Institute. </a:t>
            </a:r>
          </a:p>
          <a:p>
            <a:r>
              <a:rPr lang="en-US" sz="2400" dirty="0" smtClean="0"/>
              <a:t>The City meets with the Study Team in October 2022</a:t>
            </a:r>
          </a:p>
          <a:p>
            <a:r>
              <a:rPr lang="en-US" sz="2400" dirty="0" smtClean="0"/>
              <a:t>Both agree that a grant application should be submitted</a:t>
            </a:r>
          </a:p>
          <a:p>
            <a:r>
              <a:rPr lang="en-US" sz="2400" dirty="0" smtClean="0"/>
              <a:t>Grant is awarded in December of 2023</a:t>
            </a:r>
          </a:p>
          <a:p>
            <a:r>
              <a:rPr lang="en-US" sz="2400" dirty="0" smtClean="0"/>
              <a:t>Grant implanted in March 2024</a:t>
            </a:r>
          </a:p>
          <a:p>
            <a:r>
              <a:rPr lang="en-US" sz="2400" dirty="0" smtClean="0"/>
              <a:t>Approximately 2.5 year study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48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972589"/>
            <a:ext cx="10276812" cy="5544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Since March 2024</a:t>
            </a:r>
          </a:p>
          <a:p>
            <a:r>
              <a:rPr lang="en-US" sz="2400" dirty="0" smtClean="0"/>
              <a:t>Drones have been flown over the waterways</a:t>
            </a:r>
          </a:p>
          <a:p>
            <a:r>
              <a:rPr lang="en-US" sz="2400" dirty="0" smtClean="0"/>
              <a:t>Elevation data is being entered and plotted</a:t>
            </a:r>
          </a:p>
          <a:p>
            <a:r>
              <a:rPr lang="en-US" sz="2400" dirty="0" smtClean="0"/>
              <a:t>35 </a:t>
            </a:r>
            <a:r>
              <a:rPr lang="en-US" sz="2400" dirty="0" smtClean="0"/>
              <a:t>Structures (culverts </a:t>
            </a:r>
            <a:r>
              <a:rPr lang="en-US" sz="2400" dirty="0" smtClean="0"/>
              <a:t>and </a:t>
            </a:r>
            <a:r>
              <a:rPr lang="en-US" sz="2400" dirty="0" smtClean="0"/>
              <a:t>bridges) </a:t>
            </a:r>
            <a:r>
              <a:rPr lang="en-US" sz="2400" dirty="0" smtClean="0"/>
              <a:t>have been identified along </a:t>
            </a:r>
            <a:r>
              <a:rPr lang="en-US" sz="2400" dirty="0" err="1" smtClean="0"/>
              <a:t>Overpeck</a:t>
            </a:r>
            <a:r>
              <a:rPr lang="en-US" sz="2400" dirty="0" smtClean="0"/>
              <a:t> Creek and Metzler Brook </a:t>
            </a:r>
          </a:p>
          <a:p>
            <a:r>
              <a:rPr lang="en-US" sz="2400" dirty="0" smtClean="0"/>
              <a:t>Sensors placed in </a:t>
            </a:r>
            <a:r>
              <a:rPr lang="en-US" sz="2400" dirty="0" smtClean="0"/>
              <a:t>streams </a:t>
            </a:r>
            <a:endParaRPr lang="en-US" sz="2400" dirty="0" smtClean="0"/>
          </a:p>
          <a:p>
            <a:r>
              <a:rPr lang="en-US" sz="2400" dirty="0" smtClean="0"/>
              <a:t>Cameras </a:t>
            </a:r>
            <a:r>
              <a:rPr lang="en-US" sz="2400" dirty="0"/>
              <a:t>placed in the </a:t>
            </a:r>
            <a:r>
              <a:rPr lang="en-US" sz="2400" dirty="0" err="1"/>
              <a:t>Overpeck</a:t>
            </a:r>
            <a:r>
              <a:rPr lang="en-US" sz="2400" dirty="0"/>
              <a:t> Creek </a:t>
            </a:r>
          </a:p>
          <a:p>
            <a:r>
              <a:rPr lang="en-US" sz="2400" dirty="0"/>
              <a:t>More sensors and cameras to be installed</a:t>
            </a:r>
          </a:p>
          <a:p>
            <a:r>
              <a:rPr lang="en-US" sz="2400" dirty="0"/>
              <a:t>A high resolution Terrain Map is being created </a:t>
            </a:r>
          </a:p>
          <a:p>
            <a:r>
              <a:rPr lang="en-US" sz="2400" dirty="0"/>
              <a:t>When built out </a:t>
            </a:r>
            <a:r>
              <a:rPr lang="en-US" sz="2400" dirty="0" smtClean="0"/>
              <a:t>it will </a:t>
            </a:r>
            <a:r>
              <a:rPr lang="en-US" sz="2400" dirty="0"/>
              <a:t>be able to receive real time </a:t>
            </a:r>
            <a:r>
              <a:rPr lang="en-US" sz="2400" dirty="0" smtClean="0"/>
              <a:t>data </a:t>
            </a:r>
            <a:r>
              <a:rPr lang="en-US" sz="2400" dirty="0"/>
              <a:t>and provide warning </a:t>
            </a:r>
            <a:r>
              <a:rPr lang="en-US" sz="2400" dirty="0" smtClean="0"/>
              <a:t>to officials </a:t>
            </a:r>
          </a:p>
        </p:txBody>
      </p:sp>
    </p:spTree>
    <p:extLst>
      <p:ext uri="{BB962C8B-B14F-4D97-AF65-F5344CB8AC3E}">
        <p14:creationId xmlns:p14="http://schemas.microsoft.com/office/powerpoint/2010/main" val="28568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19937" y="2132215"/>
            <a:ext cx="4396339" cy="374173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Bergenfield</a:t>
            </a:r>
          </a:p>
          <a:p>
            <a:r>
              <a:rPr lang="en-US" sz="2400" dirty="0" smtClean="0"/>
              <a:t>County of Bergen</a:t>
            </a:r>
          </a:p>
          <a:p>
            <a:r>
              <a:rPr lang="en-US" sz="2400" dirty="0" smtClean="0"/>
              <a:t>Cresskill</a:t>
            </a:r>
          </a:p>
          <a:p>
            <a:r>
              <a:rPr lang="en-US" sz="2400" dirty="0" smtClean="0"/>
              <a:t>Englewood Cliffs</a:t>
            </a:r>
          </a:p>
          <a:p>
            <a:r>
              <a:rPr lang="en-US" sz="2400" dirty="0" smtClean="0"/>
              <a:t>Englewood </a:t>
            </a:r>
          </a:p>
          <a:p>
            <a:r>
              <a:rPr lang="en-US" sz="2400" dirty="0" smtClean="0"/>
              <a:t>Fort Lee</a:t>
            </a:r>
          </a:p>
          <a:p>
            <a:r>
              <a:rPr lang="en-US" sz="2400" dirty="0"/>
              <a:t>Leonia </a:t>
            </a:r>
          </a:p>
          <a:p>
            <a:r>
              <a:rPr lang="en-US" sz="2400" dirty="0"/>
              <a:t>NJIT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54248" y="2132215"/>
            <a:ext cx="4969170" cy="37417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Palisades </a:t>
            </a:r>
            <a:r>
              <a:rPr lang="en-US" sz="2400" dirty="0"/>
              <a:t>Park</a:t>
            </a:r>
          </a:p>
          <a:p>
            <a:r>
              <a:rPr lang="en-US" sz="2400" dirty="0"/>
              <a:t>State OEM</a:t>
            </a:r>
          </a:p>
          <a:p>
            <a:r>
              <a:rPr lang="en-US" sz="2400" dirty="0"/>
              <a:t>Teaneck</a:t>
            </a:r>
          </a:p>
          <a:p>
            <a:r>
              <a:rPr lang="en-US" sz="2400" dirty="0"/>
              <a:t>Tenafly</a:t>
            </a:r>
          </a:p>
          <a:p>
            <a:r>
              <a:rPr lang="en-US" sz="2400" dirty="0"/>
              <a:t>Representation from Congressman </a:t>
            </a:r>
            <a:r>
              <a:rPr lang="en-US" sz="2400" dirty="0" err="1" smtClean="0"/>
              <a:t>Gottheimer’s</a:t>
            </a:r>
            <a:r>
              <a:rPr lang="en-US" sz="2400" dirty="0" smtClean="0"/>
              <a:t> </a:t>
            </a:r>
            <a:r>
              <a:rPr lang="en-US" sz="2400" dirty="0"/>
              <a:t>Office </a:t>
            </a:r>
          </a:p>
          <a:p>
            <a:r>
              <a:rPr lang="en-US" sz="2400" dirty="0"/>
              <a:t>Representation from State Senator Gordon Johnson and Assembly Member Haider &amp; Park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6910" y="906087"/>
            <a:ext cx="9476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n March 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2024, the City Manager organized the Regional Flooding and Storm Water Mitigation Group with the following: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53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864525"/>
            <a:ext cx="10276812" cy="53918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Council Actions to Reduce Flooding and </a:t>
            </a:r>
          </a:p>
          <a:p>
            <a:pPr marL="0" indent="0" algn="ctr">
              <a:buNone/>
            </a:pPr>
            <a:r>
              <a:rPr lang="en-US" sz="3200" dirty="0" smtClean="0"/>
              <a:t>Address Climate Changes</a:t>
            </a:r>
          </a:p>
          <a:p>
            <a:r>
              <a:rPr lang="en-US" sz="2400" dirty="0" smtClean="0"/>
              <a:t>Purchase of 47 Brook Avenue </a:t>
            </a:r>
            <a:r>
              <a:rPr lang="en-US" sz="2400" dirty="0" smtClean="0"/>
              <a:t>for Retention Basin </a:t>
            </a:r>
            <a:endParaRPr lang="en-US" sz="2400" dirty="0" smtClean="0"/>
          </a:p>
          <a:p>
            <a:r>
              <a:rPr lang="en-US" sz="2400" dirty="0" smtClean="0"/>
              <a:t>Adopted Storm Water Management Plan in October </a:t>
            </a:r>
            <a:r>
              <a:rPr lang="en-US" sz="2400" dirty="0" smtClean="0"/>
              <a:t>2023</a:t>
            </a:r>
            <a:endParaRPr lang="en-US" sz="2400" dirty="0" smtClean="0"/>
          </a:p>
          <a:p>
            <a:r>
              <a:rPr lang="en-US" sz="2400" dirty="0" smtClean="0"/>
              <a:t>Funded required studies and updates for Storm Water Plan </a:t>
            </a:r>
          </a:p>
          <a:p>
            <a:r>
              <a:rPr lang="en-US" sz="2400" dirty="0" smtClean="0"/>
              <a:t>Insured that Storm water flooding and other related issues are </a:t>
            </a:r>
            <a:r>
              <a:rPr lang="en-US" sz="2400" dirty="0" smtClean="0"/>
              <a:t>reviewed as</a:t>
            </a:r>
            <a:r>
              <a:rPr lang="en-US" sz="2400" dirty="0" smtClean="0"/>
              <a:t> part </a:t>
            </a:r>
            <a:r>
              <a:rPr lang="en-US" sz="2400" dirty="0" smtClean="0"/>
              <a:t>of the Master Plan </a:t>
            </a:r>
          </a:p>
          <a:p>
            <a:r>
              <a:rPr lang="en-US" sz="2400" dirty="0" smtClean="0"/>
              <a:t>Purchase of Equipment to clean out catch </a:t>
            </a:r>
            <a:r>
              <a:rPr lang="en-US" sz="2400" dirty="0" smtClean="0"/>
              <a:t>basins, </a:t>
            </a:r>
            <a:r>
              <a:rPr lang="en-US" sz="2400" dirty="0" smtClean="0"/>
              <a:t>culverts and waterways</a:t>
            </a:r>
          </a:p>
          <a:p>
            <a:r>
              <a:rPr lang="en-US" sz="2400" dirty="0" err="1" smtClean="0"/>
              <a:t>Desnagging</a:t>
            </a:r>
            <a:r>
              <a:rPr lang="en-US" sz="2400" dirty="0" smtClean="0"/>
              <a:t> of Flat Rock Brook in 2023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997527"/>
            <a:ext cx="10276812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CHOKE POINTS </a:t>
            </a:r>
          </a:p>
          <a:p>
            <a:r>
              <a:rPr lang="en-US" sz="2400" dirty="0" smtClean="0"/>
              <a:t>CSX – swales along the tracks have not been maintained for decades </a:t>
            </a:r>
          </a:p>
          <a:p>
            <a:r>
              <a:rPr lang="en-US" sz="2400" dirty="0" smtClean="0"/>
              <a:t>In September of 2023 the City DPW removed a 260 foot long clog that backed up onto South Dean Street </a:t>
            </a:r>
          </a:p>
          <a:p>
            <a:r>
              <a:rPr lang="en-US" sz="2400" dirty="0" smtClean="0"/>
              <a:t>New Jersey Turnpike Authority Drainage Easement behind Knapp </a:t>
            </a:r>
            <a:r>
              <a:rPr lang="en-US" sz="2400" dirty="0" smtClean="0"/>
              <a:t>Place (August 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Storm)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6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333</TotalTime>
  <Words>646</Words>
  <Application>Microsoft Office PowerPoint</Application>
  <PresentationFormat>Widescreen</PresentationFormat>
  <Paragraphs>118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Century Gothic</vt:lpstr>
      <vt:lpstr>Wingdings 3</vt:lpstr>
      <vt:lpstr>Ion</vt:lpstr>
      <vt:lpstr>Office Theme</vt:lpstr>
      <vt:lpstr>1_Office Theme</vt:lpstr>
      <vt:lpstr>2_Office Theme</vt:lpstr>
      <vt:lpstr>3_Office Theme</vt:lpstr>
      <vt:lpstr>STORMWATER MANAGEMENT AND  FLOODING ISSUES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level sensors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STORMWATER MANAGEMENT AND  FLOODING ISSUES</dc:title>
  <dc:creator>Catherine Melendez</dc:creator>
  <cp:lastModifiedBy>Catherine Melendez</cp:lastModifiedBy>
  <cp:revision>32</cp:revision>
  <cp:lastPrinted>2024-09-03T19:09:10Z</cp:lastPrinted>
  <dcterms:created xsi:type="dcterms:W3CDTF">2024-09-03T16:24:22Z</dcterms:created>
  <dcterms:modified xsi:type="dcterms:W3CDTF">2024-09-03T21:59:49Z</dcterms:modified>
</cp:coreProperties>
</file>